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CC"/>
    <a:srgbClr val="FFCC00"/>
    <a:srgbClr val="55A4A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DE9E9-A797-40C1-AD0B-50206A82835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A5174-4E71-455C-AE02-915ABF31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5174-4E71-455C-AE02-915ABF31D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8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E9103-0C04-4148-AE9B-85B17C49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DC5523-F440-4591-AF55-A41CAE19B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6F221E-79DE-4A4F-940B-CE23B8CA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ADB298-B364-435A-A40A-B40A7326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35FDAE-347D-4FF9-AEE6-CBEF5D02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7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78DA4-C3BC-4A8E-ADEB-E4C7B6BB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00DC85-0EDB-487A-9F43-A88380E61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5B7B57-3F78-4582-8746-85CE86B0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19F88D-BCEA-41C1-94F2-CC5960F4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65B49D-5169-4F67-B365-9824418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74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FDD93-BD86-4295-8992-9776361C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28EF73-8E7E-40DB-8CDD-1F28C79AC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265CEC-A66D-409E-8996-AECEA062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B69DB6-FB03-4D8E-9700-84CB12A7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D22F5C-3389-440E-91A7-D2465EF1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8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4AA93-D425-4AD9-920B-692B744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79C063-D62F-42C3-B05A-88268C03E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F5C110-AB11-493A-9733-AA0CEB3B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CC0792-484F-42A5-AA38-FD1365F9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719D89-7116-452C-B067-53415A0C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AF5C6B-3FA8-47D1-A8FB-96615D08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3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4E0-22F4-4C7B-A7BD-9B676006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C94206-FA45-4AB5-B2D4-DBA710273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56C6FC-22F3-4D06-A793-78769DFAC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4D4F0A-6274-4290-9DCD-87A006F5C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37994D-98B5-4CFE-B581-9531053EB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81120A-4042-4542-8CE3-5A7CE7DE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C459CD-5230-4E54-B7A2-C637F7F7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8C849A-5B35-433E-B4B6-239BC26F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9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BDFDF-903C-454E-B4C9-B1F0B61D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2630AB-777D-4D96-B59E-4EDCB80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CBF138-D118-41BB-90F2-4E773176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1DA5F6-5283-4426-9D97-90B81210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02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75740BF-8D88-4732-A582-EB2C3AF8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21841F-E46A-4281-A165-9734035B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ED3ABC-E911-4F21-AED3-E8D1AC9D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22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87D1-974B-46B4-A25D-47EA409C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9B34B8-1ACE-4311-A6E8-DACF0D6D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3D2672-0C31-403D-8C51-E59211656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8E0D48-D90D-4AD6-8DB3-132C5F61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1BF7F1-7357-461C-8318-7FBB020D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EE4B25-7230-4520-B8D9-056D286C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8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1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EAE4F-34E5-4FB6-AF21-D9BC8767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72F5FC-284F-4E94-8EB3-88A8897E2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E7C8D6-64B0-4551-B983-C268D9D88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A7D836-2313-4F96-B8F7-CDB12A04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56AFDC-6B36-4247-BEAE-D8CCE416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385F3E-48AA-41FE-A029-7E0F1A01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08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68D81-738D-41C9-9227-CA5C4CF9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7E33E3-C5AC-41A4-9BC7-B2FAB977D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86142E-B0DA-4B16-808D-A1853AD4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C2358B-E2E0-4E61-AFEF-B2FF09F1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526F30-65BF-4EFA-9523-5F6AF07E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51B446-A9CB-4927-8639-259837665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4453B5-0850-462B-9F23-BD27718D9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7DD22-C8EF-45A5-A3B7-351AE69B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642CAA-E4F2-45EE-BC28-871B3472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973DFC-3893-44F6-AA67-E2834FAA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07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7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0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20975-7EE2-4098-9139-DBA545E69E3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ED18C-03D7-48FA-9542-CF9654AD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45010C-CAD1-4CAB-9830-B1857829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257EC3-10A4-4CB3-A96D-4E6722BE2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2455E8-ACBA-4C05-8D00-C9A73E72F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63310-35E4-45FC-A9B7-FAFCCB728D06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08-07-2020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00E007-9904-468A-93CA-1B33F6DEE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D4159-960F-422A-8CF1-CD8C7640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30F7-ED7D-41D8-995D-CA6050F7A2B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6;p30"/>
          <p:cNvSpPr/>
          <p:nvPr/>
        </p:nvSpPr>
        <p:spPr>
          <a:xfrm rot="10800000">
            <a:off x="9616299" y="3030743"/>
            <a:ext cx="2798619" cy="1718070"/>
          </a:xfrm>
          <a:custGeom>
            <a:avLst/>
            <a:gdLst/>
            <a:ahLst/>
            <a:cxnLst/>
            <a:rect l="l" t="t" r="r" b="b"/>
            <a:pathLst>
              <a:path w="282399" h="187511" extrusionOk="0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rgbClr val="00C4CC">
              <a:alpha val="7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08;p30"/>
          <p:cNvGrpSpPr/>
          <p:nvPr/>
        </p:nvGrpSpPr>
        <p:grpSpPr>
          <a:xfrm>
            <a:off x="4473818" y="3408934"/>
            <a:ext cx="7786487" cy="3437375"/>
            <a:chOff x="238125" y="693075"/>
            <a:chExt cx="7137450" cy="4314426"/>
          </a:xfrm>
          <a:solidFill>
            <a:srgbClr val="FFCC00">
              <a:alpha val="82000"/>
            </a:srgbClr>
          </a:solidFill>
        </p:grpSpPr>
        <p:sp>
          <p:nvSpPr>
            <p:cNvPr id="5" name="Google Shape;209;p30"/>
            <p:cNvSpPr/>
            <p:nvPr/>
          </p:nvSpPr>
          <p:spPr>
            <a:xfrm>
              <a:off x="379850" y="806575"/>
              <a:ext cx="6881075" cy="4076326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0;p30"/>
            <p:cNvSpPr/>
            <p:nvPr/>
          </p:nvSpPr>
          <p:spPr>
            <a:xfrm>
              <a:off x="238125" y="693075"/>
              <a:ext cx="7137450" cy="4314426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Freeform: Shape 139">
            <a:extLst>
              <a:ext uri="{FF2B5EF4-FFF2-40B4-BE49-F238E27FC236}">
                <a16:creationId xmlns:a16="http://schemas.microsoft.com/office/drawing/2014/main" xmlns="" id="{55EF41D5-D380-4456-A27F-A36A0AC960E0}"/>
              </a:ext>
            </a:extLst>
          </p:cNvPr>
          <p:cNvSpPr/>
          <p:nvPr/>
        </p:nvSpPr>
        <p:spPr>
          <a:xfrm>
            <a:off x="57152" y="4370621"/>
            <a:ext cx="12192000" cy="2742853"/>
          </a:xfrm>
          <a:custGeom>
            <a:avLst/>
            <a:gdLst>
              <a:gd name="connsiteX0" fmla="*/ 11660982 w 11660982"/>
              <a:gd name="connsiteY0" fmla="*/ 0 h 1462794"/>
              <a:gd name="connsiteX1" fmla="*/ 11660982 w 11660982"/>
              <a:gd name="connsiteY1" fmla="*/ 1462794 h 1462794"/>
              <a:gd name="connsiteX2" fmla="*/ 0 w 11660982"/>
              <a:gd name="connsiteY2" fmla="*/ 1462794 h 1462794"/>
              <a:gd name="connsiteX3" fmla="*/ 0 w 11660982"/>
              <a:gd name="connsiteY3" fmla="*/ 951619 h 1462794"/>
              <a:gd name="connsiteX4" fmla="*/ 238529 w 11660982"/>
              <a:gd name="connsiteY4" fmla="*/ 989325 h 1462794"/>
              <a:gd name="connsiteX5" fmla="*/ 5210175 w 11660982"/>
              <a:gd name="connsiteY5" fmla="*/ 1084175 h 1462794"/>
              <a:gd name="connsiteX6" fmla="*/ 11658115 w 11660982"/>
              <a:gd name="connsiteY6" fmla="*/ 880 h 14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0982" h="1462794">
                <a:moveTo>
                  <a:pt x="11660982" y="0"/>
                </a:moveTo>
                <a:lnTo>
                  <a:pt x="11660982" y="1462794"/>
                </a:lnTo>
                <a:lnTo>
                  <a:pt x="0" y="1462794"/>
                </a:lnTo>
                <a:lnTo>
                  <a:pt x="0" y="951619"/>
                </a:lnTo>
                <a:lnTo>
                  <a:pt x="238529" y="989325"/>
                </a:lnTo>
                <a:cubicBezTo>
                  <a:pt x="1691026" y="1190769"/>
                  <a:pt x="3650191" y="1171488"/>
                  <a:pt x="5210175" y="1084175"/>
                </a:cubicBezTo>
                <a:cubicBezTo>
                  <a:pt x="7195608" y="973050"/>
                  <a:pt x="10038324" y="472988"/>
                  <a:pt x="11658115" y="880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  <a:effectLst>
            <a:outerShdw blurRad="774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38">
            <a:extLst>
              <a:ext uri="{FF2B5EF4-FFF2-40B4-BE49-F238E27FC236}">
                <a16:creationId xmlns:a16="http://schemas.microsoft.com/office/drawing/2014/main" xmlns="" id="{879B1740-04DB-4080-B577-76181E3CB450}"/>
              </a:ext>
            </a:extLst>
          </p:cNvPr>
          <p:cNvSpPr/>
          <p:nvPr/>
        </p:nvSpPr>
        <p:spPr>
          <a:xfrm>
            <a:off x="57152" y="5331145"/>
            <a:ext cx="12192000" cy="1655675"/>
          </a:xfrm>
          <a:custGeom>
            <a:avLst/>
            <a:gdLst>
              <a:gd name="connsiteX0" fmla="*/ 11660982 w 11660982"/>
              <a:gd name="connsiteY0" fmla="*/ 0 h 1462794"/>
              <a:gd name="connsiteX1" fmla="*/ 11660982 w 11660982"/>
              <a:gd name="connsiteY1" fmla="*/ 1462794 h 1462794"/>
              <a:gd name="connsiteX2" fmla="*/ 0 w 11660982"/>
              <a:gd name="connsiteY2" fmla="*/ 1462794 h 1462794"/>
              <a:gd name="connsiteX3" fmla="*/ 0 w 11660982"/>
              <a:gd name="connsiteY3" fmla="*/ 951619 h 1462794"/>
              <a:gd name="connsiteX4" fmla="*/ 238529 w 11660982"/>
              <a:gd name="connsiteY4" fmla="*/ 989325 h 1462794"/>
              <a:gd name="connsiteX5" fmla="*/ 5210175 w 11660982"/>
              <a:gd name="connsiteY5" fmla="*/ 1084175 h 1462794"/>
              <a:gd name="connsiteX6" fmla="*/ 11658115 w 11660982"/>
              <a:gd name="connsiteY6" fmla="*/ 880 h 14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0982" h="1462794">
                <a:moveTo>
                  <a:pt x="11660982" y="0"/>
                </a:moveTo>
                <a:lnTo>
                  <a:pt x="11660982" y="1462794"/>
                </a:lnTo>
                <a:lnTo>
                  <a:pt x="0" y="1462794"/>
                </a:lnTo>
                <a:lnTo>
                  <a:pt x="0" y="951619"/>
                </a:lnTo>
                <a:lnTo>
                  <a:pt x="238529" y="989325"/>
                </a:lnTo>
                <a:cubicBezTo>
                  <a:pt x="1691026" y="1190769"/>
                  <a:pt x="3650191" y="1171488"/>
                  <a:pt x="5210175" y="1084175"/>
                </a:cubicBezTo>
                <a:cubicBezTo>
                  <a:pt x="7195608" y="973050"/>
                  <a:pt x="10038324" y="472988"/>
                  <a:pt x="11658115" y="880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  <a:effectLst>
            <a:outerShdw blurRad="774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06;p13"/>
          <p:cNvSpPr/>
          <p:nvPr/>
        </p:nvSpPr>
        <p:spPr>
          <a:xfrm rot="5831300">
            <a:off x="1410355" y="-1206270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rgbClr val="FFCC00">
              <a:alpha val="5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7;p13"/>
          <p:cNvSpPr/>
          <p:nvPr/>
        </p:nvSpPr>
        <p:spPr>
          <a:xfrm rot="5831300">
            <a:off x="-1891492" y="838223"/>
            <a:ext cx="5099015" cy="2015730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08;p13"/>
          <p:cNvSpPr/>
          <p:nvPr/>
        </p:nvSpPr>
        <p:spPr>
          <a:xfrm rot="5831300">
            <a:off x="-1504877" y="436100"/>
            <a:ext cx="4465421" cy="2377022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rgbClr val="00C4CC">
              <a:alpha val="3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1368294" y="1840829"/>
            <a:ext cx="59322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UNIQUE SOCIAL IMPACT PROPOSITION (USIP) DESIGN FRAMEWORK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20384" y="4522028"/>
            <a:ext cx="2908228" cy="369332"/>
            <a:chOff x="3091866" y="4464876"/>
            <a:chExt cx="2908228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3411752" y="4464876"/>
              <a:ext cx="258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BY DR. NOEL AKPATA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6" name="Google Shape;15;p2"/>
            <p:cNvSpPr/>
            <p:nvPr/>
          </p:nvSpPr>
          <p:spPr>
            <a:xfrm>
              <a:off x="3091866" y="4527078"/>
              <a:ext cx="238235" cy="238235"/>
            </a:xfrm>
            <a:prstGeom prst="ellipse">
              <a:avLst/>
            </a:prstGeom>
            <a:noFill/>
            <a:ln w="57150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3" b="93515" l="10000" r="90000">
                        <a14:foregroundMark x1="34795" y1="46444" x2="34795" y2="4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8186" r="9703"/>
          <a:stretch/>
        </p:blipFill>
        <p:spPr>
          <a:xfrm>
            <a:off x="6945968" y="1371600"/>
            <a:ext cx="5422508" cy="408154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0615613" y="905696"/>
            <a:ext cx="399995" cy="399995"/>
          </a:xfrm>
          <a:prstGeom prst="ellipse">
            <a:avLst/>
          </a:prstGeom>
          <a:solidFill>
            <a:srgbClr val="00C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19687" y="580545"/>
            <a:ext cx="219556" cy="219556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66722" y="1152043"/>
            <a:ext cx="433869" cy="433869"/>
          </a:xfrm>
          <a:prstGeom prst="ellipse">
            <a:avLst/>
          </a:prstGeom>
          <a:solidFill>
            <a:srgbClr val="55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>
            <a:off x="2029948" y="1744194"/>
            <a:ext cx="457199" cy="894259"/>
          </a:xfrm>
          <a:prstGeom prst="halfFrame">
            <a:avLst>
              <a:gd name="adj1" fmla="val 18421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4152" y="1618951"/>
            <a:ext cx="469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USIP Project Design and Management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403881" y="1438055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3118" y="3021942"/>
            <a:ext cx="4219722" cy="17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Social Capital Induced Transaction </a:t>
            </a:r>
            <a:r>
              <a:rPr lang="en-GB" sz="32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Cost Gains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85" y="991892"/>
            <a:ext cx="5431663" cy="5384635"/>
          </a:xfrm>
          <a:prstGeom prst="rect">
            <a:avLst/>
          </a:prstGeom>
        </p:spPr>
      </p:pic>
      <p:sp>
        <p:nvSpPr>
          <p:cNvPr id="18" name="Google Shape;2024;p41"/>
          <p:cNvSpPr/>
          <p:nvPr/>
        </p:nvSpPr>
        <p:spPr>
          <a:xfrm>
            <a:off x="10181006" y="83914"/>
            <a:ext cx="2010994" cy="1815955"/>
          </a:xfrm>
          <a:custGeom>
            <a:avLst/>
            <a:gdLst/>
            <a:ahLst/>
            <a:cxnLst/>
            <a:rect l="l" t="t" r="r" b="b"/>
            <a:pathLst>
              <a:path w="28437" h="25679" extrusionOk="0">
                <a:moveTo>
                  <a:pt x="8883" y="1"/>
                </a:moveTo>
                <a:cubicBezTo>
                  <a:pt x="6735" y="1"/>
                  <a:pt x="4686" y="671"/>
                  <a:pt x="3382" y="2378"/>
                </a:cubicBezTo>
                <a:cubicBezTo>
                  <a:pt x="1" y="6797"/>
                  <a:pt x="187" y="15540"/>
                  <a:pt x="1070" y="20725"/>
                </a:cubicBezTo>
                <a:cubicBezTo>
                  <a:pt x="1296" y="22044"/>
                  <a:pt x="1713" y="23451"/>
                  <a:pt x="2796" y="24238"/>
                </a:cubicBezTo>
                <a:cubicBezTo>
                  <a:pt x="3722" y="24912"/>
                  <a:pt x="4938" y="24990"/>
                  <a:pt x="6082" y="25043"/>
                </a:cubicBezTo>
                <a:lnTo>
                  <a:pt x="18232" y="25614"/>
                </a:lnTo>
                <a:cubicBezTo>
                  <a:pt x="18926" y="25647"/>
                  <a:pt x="19625" y="25679"/>
                  <a:pt x="20321" y="25679"/>
                </a:cubicBezTo>
                <a:cubicBezTo>
                  <a:pt x="21268" y="25679"/>
                  <a:pt x="22210" y="25619"/>
                  <a:pt x="23133" y="25420"/>
                </a:cubicBezTo>
                <a:cubicBezTo>
                  <a:pt x="24736" y="25073"/>
                  <a:pt x="26303" y="24249"/>
                  <a:pt x="27198" y="22874"/>
                </a:cubicBezTo>
                <a:cubicBezTo>
                  <a:pt x="28437" y="20973"/>
                  <a:pt x="28038" y="18182"/>
                  <a:pt x="26315" y="16704"/>
                </a:cubicBezTo>
                <a:cubicBezTo>
                  <a:pt x="24624" y="15252"/>
                  <a:pt x="21922" y="14979"/>
                  <a:pt x="20837" y="13032"/>
                </a:cubicBezTo>
                <a:cubicBezTo>
                  <a:pt x="20258" y="11995"/>
                  <a:pt x="20308" y="10743"/>
                  <a:pt x="20175" y="9564"/>
                </a:cubicBezTo>
                <a:cubicBezTo>
                  <a:pt x="19825" y="6501"/>
                  <a:pt x="18049" y="3630"/>
                  <a:pt x="15468" y="1948"/>
                </a:cubicBezTo>
                <a:cubicBezTo>
                  <a:pt x="13724" y="811"/>
                  <a:pt x="11244" y="1"/>
                  <a:pt x="8883" y="1"/>
                </a:cubicBezTo>
                <a:close/>
              </a:path>
            </a:pathLst>
          </a:custGeom>
          <a:solidFill>
            <a:srgbClr val="FFCC00">
              <a:alpha val="5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026;p41"/>
          <p:cNvSpPr/>
          <p:nvPr/>
        </p:nvSpPr>
        <p:spPr>
          <a:xfrm rot="16200000">
            <a:off x="2101444" y="3074989"/>
            <a:ext cx="1611824" cy="6310657"/>
          </a:xfrm>
          <a:custGeom>
            <a:avLst/>
            <a:gdLst/>
            <a:ahLst/>
            <a:cxnLst/>
            <a:rect l="l" t="t" r="r" b="b"/>
            <a:pathLst>
              <a:path w="20891" h="56434" extrusionOk="0">
                <a:moveTo>
                  <a:pt x="6515" y="1"/>
                </a:moveTo>
                <a:cubicBezTo>
                  <a:pt x="5350" y="1"/>
                  <a:pt x="4238" y="197"/>
                  <a:pt x="3319" y="668"/>
                </a:cubicBezTo>
                <a:cubicBezTo>
                  <a:pt x="1158" y="1777"/>
                  <a:pt x="1511" y="6020"/>
                  <a:pt x="1139" y="8150"/>
                </a:cubicBezTo>
                <a:cubicBezTo>
                  <a:pt x="77" y="14226"/>
                  <a:pt x="58" y="20431"/>
                  <a:pt x="39" y="26601"/>
                </a:cubicBezTo>
                <a:cubicBezTo>
                  <a:pt x="32" y="29149"/>
                  <a:pt x="25" y="31697"/>
                  <a:pt x="18" y="34245"/>
                </a:cubicBezTo>
                <a:cubicBezTo>
                  <a:pt x="9" y="37217"/>
                  <a:pt x="1" y="40190"/>
                  <a:pt x="82" y="43161"/>
                </a:cubicBezTo>
                <a:cubicBezTo>
                  <a:pt x="180" y="46791"/>
                  <a:pt x="441" y="50531"/>
                  <a:pt x="2058" y="53782"/>
                </a:cubicBezTo>
                <a:cubicBezTo>
                  <a:pt x="2404" y="54478"/>
                  <a:pt x="2825" y="55162"/>
                  <a:pt x="3451" y="55624"/>
                </a:cubicBezTo>
                <a:cubicBezTo>
                  <a:pt x="4066" y="56078"/>
                  <a:pt x="4831" y="56280"/>
                  <a:pt x="5589" y="56375"/>
                </a:cubicBezTo>
                <a:cubicBezTo>
                  <a:pt x="5905" y="56414"/>
                  <a:pt x="6221" y="56433"/>
                  <a:pt x="6536" y="56433"/>
                </a:cubicBezTo>
                <a:cubicBezTo>
                  <a:pt x="10720" y="56433"/>
                  <a:pt x="14754" y="53082"/>
                  <a:pt x="15342" y="48904"/>
                </a:cubicBezTo>
                <a:cubicBezTo>
                  <a:pt x="15692" y="46402"/>
                  <a:pt x="15003" y="43634"/>
                  <a:pt x="16316" y="41477"/>
                </a:cubicBezTo>
                <a:cubicBezTo>
                  <a:pt x="17100" y="40184"/>
                  <a:pt x="18477" y="39366"/>
                  <a:pt x="19388" y="38158"/>
                </a:cubicBezTo>
                <a:cubicBezTo>
                  <a:pt x="20732" y="36373"/>
                  <a:pt x="20891" y="33891"/>
                  <a:pt x="20222" y="31757"/>
                </a:cubicBezTo>
                <a:cubicBezTo>
                  <a:pt x="19553" y="29626"/>
                  <a:pt x="18154" y="27796"/>
                  <a:pt x="16599" y="26189"/>
                </a:cubicBezTo>
                <a:cubicBezTo>
                  <a:pt x="15404" y="24954"/>
                  <a:pt x="14094" y="23812"/>
                  <a:pt x="13108" y="22404"/>
                </a:cubicBezTo>
                <a:cubicBezTo>
                  <a:pt x="12123" y="20996"/>
                  <a:pt x="11479" y="19239"/>
                  <a:pt x="11831" y="17557"/>
                </a:cubicBezTo>
                <a:cubicBezTo>
                  <a:pt x="12213" y="15738"/>
                  <a:pt x="13649" y="14364"/>
                  <a:pt x="14782" y="12889"/>
                </a:cubicBezTo>
                <a:cubicBezTo>
                  <a:pt x="16271" y="10949"/>
                  <a:pt x="17335" y="8440"/>
                  <a:pt x="16712" y="6075"/>
                </a:cubicBezTo>
                <a:cubicBezTo>
                  <a:pt x="16200" y="4125"/>
                  <a:pt x="14618" y="2610"/>
                  <a:pt x="12852" y="1637"/>
                </a:cubicBezTo>
                <a:cubicBezTo>
                  <a:pt x="11217" y="735"/>
                  <a:pt x="8767" y="1"/>
                  <a:pt x="6515" y="1"/>
                </a:cubicBezTo>
                <a:close/>
              </a:path>
            </a:pathLst>
          </a:custGeom>
          <a:solidFill>
            <a:schemeClr val="bg1">
              <a:lumMod val="95000"/>
              <a:alpha val="5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7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616" y="3287557"/>
            <a:ext cx="50731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Social capital-Hard Capital Interconversion strategy and implementation.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52" y="1618951"/>
            <a:ext cx="469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USIP Project Design and Management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403881" y="1438055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45" y="2157560"/>
            <a:ext cx="6721865" cy="3784161"/>
          </a:xfrm>
          <a:prstGeom prst="rect">
            <a:avLst/>
          </a:prstGeom>
        </p:spPr>
      </p:pic>
      <p:sp>
        <p:nvSpPr>
          <p:cNvPr id="11" name="Google Shape;156;p11"/>
          <p:cNvSpPr/>
          <p:nvPr/>
        </p:nvSpPr>
        <p:spPr>
          <a:xfrm>
            <a:off x="11021583" y="1263956"/>
            <a:ext cx="1561740" cy="1821905"/>
          </a:xfrm>
          <a:custGeom>
            <a:avLst/>
            <a:gdLst/>
            <a:ahLst/>
            <a:cxnLst/>
            <a:rect l="l" t="t" r="r" b="b"/>
            <a:pathLst>
              <a:path w="24930" h="29083" extrusionOk="0">
                <a:moveTo>
                  <a:pt x="299" y="0"/>
                </a:moveTo>
                <a:lnTo>
                  <a:pt x="299" y="0"/>
                </a:lnTo>
                <a:cubicBezTo>
                  <a:pt x="133" y="2803"/>
                  <a:pt x="0" y="5769"/>
                  <a:pt x="1310" y="8253"/>
                </a:cubicBezTo>
                <a:cubicBezTo>
                  <a:pt x="2312" y="10154"/>
                  <a:pt x="4067" y="11573"/>
                  <a:pt x="5077" y="13471"/>
                </a:cubicBezTo>
                <a:cubicBezTo>
                  <a:pt x="6667" y="16457"/>
                  <a:pt x="6191" y="20154"/>
                  <a:pt x="7457" y="23292"/>
                </a:cubicBezTo>
                <a:cubicBezTo>
                  <a:pt x="8875" y="26814"/>
                  <a:pt x="12677" y="29082"/>
                  <a:pt x="16431" y="29082"/>
                </a:cubicBezTo>
                <a:cubicBezTo>
                  <a:pt x="17571" y="29082"/>
                  <a:pt x="18706" y="28873"/>
                  <a:pt x="19769" y="28427"/>
                </a:cubicBezTo>
                <a:lnTo>
                  <a:pt x="24930" y="1251"/>
                </a:lnTo>
                <a:lnTo>
                  <a:pt x="299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8;p11"/>
          <p:cNvSpPr/>
          <p:nvPr/>
        </p:nvSpPr>
        <p:spPr>
          <a:xfrm>
            <a:off x="6988999" y="-129744"/>
            <a:ext cx="3716289" cy="1490387"/>
          </a:xfrm>
          <a:custGeom>
            <a:avLst/>
            <a:gdLst/>
            <a:ahLst/>
            <a:cxnLst/>
            <a:rect l="l" t="t" r="r" b="b"/>
            <a:pathLst>
              <a:path w="59323" h="23791" extrusionOk="0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59;p11"/>
          <p:cNvSpPr/>
          <p:nvPr/>
        </p:nvSpPr>
        <p:spPr>
          <a:xfrm>
            <a:off x="7893217" y="-246853"/>
            <a:ext cx="4439463" cy="2082758"/>
          </a:xfrm>
          <a:custGeom>
            <a:avLst/>
            <a:gdLst/>
            <a:ahLst/>
            <a:cxnLst/>
            <a:rect l="l" t="t" r="r" b="b"/>
            <a:pathLst>
              <a:path w="70867" h="33247" extrusionOk="0">
                <a:moveTo>
                  <a:pt x="70430" y="1"/>
                </a:moveTo>
                <a:cubicBezTo>
                  <a:pt x="70293" y="1"/>
                  <a:pt x="70147" y="44"/>
                  <a:pt x="70014" y="87"/>
                </a:cubicBezTo>
                <a:cubicBezTo>
                  <a:pt x="68458" y="587"/>
                  <a:pt x="66834" y="716"/>
                  <a:pt x="65194" y="716"/>
                </a:cubicBezTo>
                <a:cubicBezTo>
                  <a:pt x="63842" y="716"/>
                  <a:pt x="62478" y="629"/>
                  <a:pt x="61131" y="590"/>
                </a:cubicBezTo>
                <a:cubicBezTo>
                  <a:pt x="60586" y="574"/>
                  <a:pt x="60040" y="567"/>
                  <a:pt x="59495" y="567"/>
                </a:cubicBezTo>
                <a:cubicBezTo>
                  <a:pt x="52760" y="567"/>
                  <a:pt x="46043" y="1672"/>
                  <a:pt x="39305" y="1672"/>
                </a:cubicBezTo>
                <a:cubicBezTo>
                  <a:pt x="38905" y="1672"/>
                  <a:pt x="38505" y="1668"/>
                  <a:pt x="38104" y="1659"/>
                </a:cubicBezTo>
                <a:cubicBezTo>
                  <a:pt x="32620" y="1545"/>
                  <a:pt x="27167" y="612"/>
                  <a:pt x="21684" y="612"/>
                </a:cubicBezTo>
                <a:cubicBezTo>
                  <a:pt x="21446" y="612"/>
                  <a:pt x="21208" y="614"/>
                  <a:pt x="20970" y="617"/>
                </a:cubicBezTo>
                <a:cubicBezTo>
                  <a:pt x="16413" y="688"/>
                  <a:pt x="11789" y="1445"/>
                  <a:pt x="7258" y="1445"/>
                </a:cubicBezTo>
                <a:cubicBezTo>
                  <a:pt x="4803" y="1445"/>
                  <a:pt x="2375" y="1223"/>
                  <a:pt x="1" y="548"/>
                </a:cubicBezTo>
                <a:lnTo>
                  <a:pt x="1" y="548"/>
                </a:lnTo>
                <a:cubicBezTo>
                  <a:pt x="2486" y="6220"/>
                  <a:pt x="8613" y="9991"/>
                  <a:pt x="14763" y="9991"/>
                </a:cubicBezTo>
                <a:cubicBezTo>
                  <a:pt x="15747" y="9991"/>
                  <a:pt x="16732" y="9894"/>
                  <a:pt x="17703" y="9693"/>
                </a:cubicBezTo>
                <a:cubicBezTo>
                  <a:pt x="18851" y="9454"/>
                  <a:pt x="19983" y="9088"/>
                  <a:pt x="21153" y="9028"/>
                </a:cubicBezTo>
                <a:cubicBezTo>
                  <a:pt x="21251" y="9022"/>
                  <a:pt x="21349" y="9020"/>
                  <a:pt x="21448" y="9020"/>
                </a:cubicBezTo>
                <a:cubicBezTo>
                  <a:pt x="22532" y="9020"/>
                  <a:pt x="23654" y="9339"/>
                  <a:pt x="24365" y="10144"/>
                </a:cubicBezTo>
                <a:cubicBezTo>
                  <a:pt x="24853" y="10699"/>
                  <a:pt x="25098" y="11421"/>
                  <a:pt x="25469" y="12061"/>
                </a:cubicBezTo>
                <a:cubicBezTo>
                  <a:pt x="26810" y="14374"/>
                  <a:pt x="29619" y="15357"/>
                  <a:pt x="32239" y="15891"/>
                </a:cubicBezTo>
                <a:cubicBezTo>
                  <a:pt x="34857" y="16426"/>
                  <a:pt x="37656" y="16747"/>
                  <a:pt x="39798" y="18347"/>
                </a:cubicBezTo>
                <a:cubicBezTo>
                  <a:pt x="42030" y="20014"/>
                  <a:pt x="43126" y="22751"/>
                  <a:pt x="44680" y="25062"/>
                </a:cubicBezTo>
                <a:cubicBezTo>
                  <a:pt x="48056" y="30090"/>
                  <a:pt x="54039" y="33247"/>
                  <a:pt x="60089" y="33247"/>
                </a:cubicBezTo>
                <a:cubicBezTo>
                  <a:pt x="60337" y="33247"/>
                  <a:pt x="60586" y="33241"/>
                  <a:pt x="60835" y="33231"/>
                </a:cubicBezTo>
                <a:cubicBezTo>
                  <a:pt x="63836" y="33102"/>
                  <a:pt x="67047" y="32050"/>
                  <a:pt x="68665" y="29518"/>
                </a:cubicBezTo>
                <a:lnTo>
                  <a:pt x="70546" y="534"/>
                </a:lnTo>
                <a:cubicBezTo>
                  <a:pt x="70567" y="543"/>
                  <a:pt x="70587" y="546"/>
                  <a:pt x="70606" y="546"/>
                </a:cubicBezTo>
                <a:cubicBezTo>
                  <a:pt x="70785" y="546"/>
                  <a:pt x="70866" y="199"/>
                  <a:pt x="70693" y="77"/>
                </a:cubicBezTo>
                <a:cubicBezTo>
                  <a:pt x="70614" y="21"/>
                  <a:pt x="70524" y="1"/>
                  <a:pt x="70430" y="1"/>
                </a:cubicBezTo>
                <a:close/>
              </a:path>
            </a:pathLst>
          </a:custGeom>
          <a:solidFill>
            <a:srgbClr val="00C4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6;p13"/>
          <p:cNvSpPr/>
          <p:nvPr/>
        </p:nvSpPr>
        <p:spPr>
          <a:xfrm rot="18810933">
            <a:off x="-432555" y="5369431"/>
            <a:ext cx="2130069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rgbClr val="FFCC00">
              <a:alpha val="5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9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4;p29"/>
          <p:cNvSpPr/>
          <p:nvPr/>
        </p:nvSpPr>
        <p:spPr>
          <a:xfrm>
            <a:off x="6929751" y="2609412"/>
            <a:ext cx="5290980" cy="4185171"/>
          </a:xfrm>
          <a:custGeom>
            <a:avLst/>
            <a:gdLst/>
            <a:ahLst/>
            <a:cxnLst/>
            <a:rect l="l" t="t" r="r" b="b"/>
            <a:pathLst>
              <a:path w="196069" h="152570" extrusionOk="0">
                <a:moveTo>
                  <a:pt x="142998" y="1"/>
                </a:moveTo>
                <a:cubicBezTo>
                  <a:pt x="142338" y="1"/>
                  <a:pt x="141677" y="15"/>
                  <a:pt x="141017" y="44"/>
                </a:cubicBezTo>
                <a:cubicBezTo>
                  <a:pt x="130024" y="539"/>
                  <a:pt x="119675" y="5013"/>
                  <a:pt x="109307" y="8691"/>
                </a:cubicBezTo>
                <a:cubicBezTo>
                  <a:pt x="101690" y="11396"/>
                  <a:pt x="93613" y="13712"/>
                  <a:pt x="85626" y="13712"/>
                </a:cubicBezTo>
                <a:cubicBezTo>
                  <a:pt x="82740" y="13712"/>
                  <a:pt x="79866" y="13409"/>
                  <a:pt x="77029" y="12714"/>
                </a:cubicBezTo>
                <a:cubicBezTo>
                  <a:pt x="69292" y="10820"/>
                  <a:pt x="62490" y="6139"/>
                  <a:pt x="54821" y="4006"/>
                </a:cubicBezTo>
                <a:cubicBezTo>
                  <a:pt x="51664" y="3128"/>
                  <a:pt x="48550" y="2718"/>
                  <a:pt x="45521" y="2718"/>
                </a:cubicBezTo>
                <a:cubicBezTo>
                  <a:pt x="19649" y="2718"/>
                  <a:pt x="0" y="32673"/>
                  <a:pt x="13205" y="56998"/>
                </a:cubicBezTo>
                <a:cubicBezTo>
                  <a:pt x="16824" y="63664"/>
                  <a:pt x="22408" y="69008"/>
                  <a:pt x="27089" y="74980"/>
                </a:cubicBezTo>
                <a:cubicBezTo>
                  <a:pt x="31774" y="80952"/>
                  <a:pt x="35717" y="88153"/>
                  <a:pt x="35086" y="95715"/>
                </a:cubicBezTo>
                <a:cubicBezTo>
                  <a:pt x="34562" y="101970"/>
                  <a:pt x="30995" y="107545"/>
                  <a:pt x="29517" y="113648"/>
                </a:cubicBezTo>
                <a:cubicBezTo>
                  <a:pt x="26693" y="125340"/>
                  <a:pt x="32293" y="138200"/>
                  <a:pt x="41988" y="145323"/>
                </a:cubicBezTo>
                <a:cubicBezTo>
                  <a:pt x="48682" y="150246"/>
                  <a:pt x="56989" y="152570"/>
                  <a:pt x="65333" y="152570"/>
                </a:cubicBezTo>
                <a:cubicBezTo>
                  <a:pt x="69066" y="152570"/>
                  <a:pt x="72807" y="152105"/>
                  <a:pt x="76414" y="151198"/>
                </a:cubicBezTo>
                <a:cubicBezTo>
                  <a:pt x="88077" y="148271"/>
                  <a:pt x="98378" y="141093"/>
                  <a:pt x="106479" y="132205"/>
                </a:cubicBezTo>
                <a:cubicBezTo>
                  <a:pt x="110816" y="127449"/>
                  <a:pt x="115046" y="121885"/>
                  <a:pt x="121277" y="120267"/>
                </a:cubicBezTo>
                <a:cubicBezTo>
                  <a:pt x="122614" y="119920"/>
                  <a:pt x="123961" y="119777"/>
                  <a:pt x="125314" y="119777"/>
                </a:cubicBezTo>
                <a:cubicBezTo>
                  <a:pt x="130007" y="119777"/>
                  <a:pt x="134776" y="121497"/>
                  <a:pt x="139483" y="122396"/>
                </a:cubicBezTo>
                <a:cubicBezTo>
                  <a:pt x="141980" y="122872"/>
                  <a:pt x="144519" y="123106"/>
                  <a:pt x="147059" y="123106"/>
                </a:cubicBezTo>
                <a:cubicBezTo>
                  <a:pt x="155882" y="123106"/>
                  <a:pt x="164714" y="120286"/>
                  <a:pt x="171820" y="115038"/>
                </a:cubicBezTo>
                <a:cubicBezTo>
                  <a:pt x="186483" y="104210"/>
                  <a:pt x="194491" y="84179"/>
                  <a:pt x="195238" y="63924"/>
                </a:cubicBezTo>
                <a:cubicBezTo>
                  <a:pt x="196069" y="41516"/>
                  <a:pt x="188013" y="18833"/>
                  <a:pt x="170266" y="8036"/>
                </a:cubicBezTo>
                <a:cubicBezTo>
                  <a:pt x="162072" y="3052"/>
                  <a:pt x="152576" y="1"/>
                  <a:pt x="142998" y="1"/>
                </a:cubicBezTo>
                <a:close/>
              </a:path>
            </a:pathLst>
          </a:cu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24;p29"/>
          <p:cNvSpPr/>
          <p:nvPr/>
        </p:nvSpPr>
        <p:spPr>
          <a:xfrm>
            <a:off x="6901020" y="2314137"/>
            <a:ext cx="5290980" cy="4185171"/>
          </a:xfrm>
          <a:custGeom>
            <a:avLst/>
            <a:gdLst/>
            <a:ahLst/>
            <a:cxnLst/>
            <a:rect l="l" t="t" r="r" b="b"/>
            <a:pathLst>
              <a:path w="196069" h="152570" extrusionOk="0">
                <a:moveTo>
                  <a:pt x="142998" y="1"/>
                </a:moveTo>
                <a:cubicBezTo>
                  <a:pt x="142338" y="1"/>
                  <a:pt x="141677" y="15"/>
                  <a:pt x="141017" y="44"/>
                </a:cubicBezTo>
                <a:cubicBezTo>
                  <a:pt x="130024" y="539"/>
                  <a:pt x="119675" y="5013"/>
                  <a:pt x="109307" y="8691"/>
                </a:cubicBezTo>
                <a:cubicBezTo>
                  <a:pt x="101690" y="11396"/>
                  <a:pt x="93613" y="13712"/>
                  <a:pt x="85626" y="13712"/>
                </a:cubicBezTo>
                <a:cubicBezTo>
                  <a:pt x="82740" y="13712"/>
                  <a:pt x="79866" y="13409"/>
                  <a:pt x="77029" y="12714"/>
                </a:cubicBezTo>
                <a:cubicBezTo>
                  <a:pt x="69292" y="10820"/>
                  <a:pt x="62490" y="6139"/>
                  <a:pt x="54821" y="4006"/>
                </a:cubicBezTo>
                <a:cubicBezTo>
                  <a:pt x="51664" y="3128"/>
                  <a:pt x="48550" y="2718"/>
                  <a:pt x="45521" y="2718"/>
                </a:cubicBezTo>
                <a:cubicBezTo>
                  <a:pt x="19649" y="2718"/>
                  <a:pt x="0" y="32673"/>
                  <a:pt x="13205" y="56998"/>
                </a:cubicBezTo>
                <a:cubicBezTo>
                  <a:pt x="16824" y="63664"/>
                  <a:pt x="22408" y="69008"/>
                  <a:pt x="27089" y="74980"/>
                </a:cubicBezTo>
                <a:cubicBezTo>
                  <a:pt x="31774" y="80952"/>
                  <a:pt x="35717" y="88153"/>
                  <a:pt x="35086" y="95715"/>
                </a:cubicBezTo>
                <a:cubicBezTo>
                  <a:pt x="34562" y="101970"/>
                  <a:pt x="30995" y="107545"/>
                  <a:pt x="29517" y="113648"/>
                </a:cubicBezTo>
                <a:cubicBezTo>
                  <a:pt x="26693" y="125340"/>
                  <a:pt x="32293" y="138200"/>
                  <a:pt x="41988" y="145323"/>
                </a:cubicBezTo>
                <a:cubicBezTo>
                  <a:pt x="48682" y="150246"/>
                  <a:pt x="56989" y="152570"/>
                  <a:pt x="65333" y="152570"/>
                </a:cubicBezTo>
                <a:cubicBezTo>
                  <a:pt x="69066" y="152570"/>
                  <a:pt x="72807" y="152105"/>
                  <a:pt x="76414" y="151198"/>
                </a:cubicBezTo>
                <a:cubicBezTo>
                  <a:pt x="88077" y="148271"/>
                  <a:pt x="98378" y="141093"/>
                  <a:pt x="106479" y="132205"/>
                </a:cubicBezTo>
                <a:cubicBezTo>
                  <a:pt x="110816" y="127449"/>
                  <a:pt x="115046" y="121885"/>
                  <a:pt x="121277" y="120267"/>
                </a:cubicBezTo>
                <a:cubicBezTo>
                  <a:pt x="122614" y="119920"/>
                  <a:pt x="123961" y="119777"/>
                  <a:pt x="125314" y="119777"/>
                </a:cubicBezTo>
                <a:cubicBezTo>
                  <a:pt x="130007" y="119777"/>
                  <a:pt x="134776" y="121497"/>
                  <a:pt x="139483" y="122396"/>
                </a:cubicBezTo>
                <a:cubicBezTo>
                  <a:pt x="141980" y="122872"/>
                  <a:pt x="144519" y="123106"/>
                  <a:pt x="147059" y="123106"/>
                </a:cubicBezTo>
                <a:cubicBezTo>
                  <a:pt x="155882" y="123106"/>
                  <a:pt x="164714" y="120286"/>
                  <a:pt x="171820" y="115038"/>
                </a:cubicBezTo>
                <a:cubicBezTo>
                  <a:pt x="186483" y="104210"/>
                  <a:pt x="194491" y="84179"/>
                  <a:pt x="195238" y="63924"/>
                </a:cubicBezTo>
                <a:cubicBezTo>
                  <a:pt x="196069" y="41516"/>
                  <a:pt x="188013" y="18833"/>
                  <a:pt x="170266" y="8036"/>
                </a:cubicBezTo>
                <a:cubicBezTo>
                  <a:pt x="162072" y="3052"/>
                  <a:pt x="152576" y="1"/>
                  <a:pt x="142998" y="1"/>
                </a:cubicBezTo>
                <a:close/>
              </a:path>
            </a:pathLst>
          </a:custGeom>
          <a:solidFill>
            <a:srgbClr val="00C4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026;p41"/>
          <p:cNvSpPr/>
          <p:nvPr/>
        </p:nvSpPr>
        <p:spPr>
          <a:xfrm>
            <a:off x="-213200" y="-237121"/>
            <a:ext cx="1477359" cy="4947666"/>
          </a:xfrm>
          <a:custGeom>
            <a:avLst/>
            <a:gdLst/>
            <a:ahLst/>
            <a:cxnLst/>
            <a:rect l="l" t="t" r="r" b="b"/>
            <a:pathLst>
              <a:path w="20891" h="56434" extrusionOk="0">
                <a:moveTo>
                  <a:pt x="6515" y="1"/>
                </a:moveTo>
                <a:cubicBezTo>
                  <a:pt x="5350" y="1"/>
                  <a:pt x="4238" y="197"/>
                  <a:pt x="3319" y="668"/>
                </a:cubicBezTo>
                <a:cubicBezTo>
                  <a:pt x="1158" y="1777"/>
                  <a:pt x="1511" y="6020"/>
                  <a:pt x="1139" y="8150"/>
                </a:cubicBezTo>
                <a:cubicBezTo>
                  <a:pt x="77" y="14226"/>
                  <a:pt x="58" y="20431"/>
                  <a:pt x="39" y="26601"/>
                </a:cubicBezTo>
                <a:cubicBezTo>
                  <a:pt x="32" y="29149"/>
                  <a:pt x="25" y="31697"/>
                  <a:pt x="18" y="34245"/>
                </a:cubicBezTo>
                <a:cubicBezTo>
                  <a:pt x="9" y="37217"/>
                  <a:pt x="1" y="40190"/>
                  <a:pt x="82" y="43161"/>
                </a:cubicBezTo>
                <a:cubicBezTo>
                  <a:pt x="180" y="46791"/>
                  <a:pt x="441" y="50531"/>
                  <a:pt x="2058" y="53782"/>
                </a:cubicBezTo>
                <a:cubicBezTo>
                  <a:pt x="2404" y="54478"/>
                  <a:pt x="2825" y="55162"/>
                  <a:pt x="3451" y="55624"/>
                </a:cubicBezTo>
                <a:cubicBezTo>
                  <a:pt x="4066" y="56078"/>
                  <a:pt x="4831" y="56280"/>
                  <a:pt x="5589" y="56375"/>
                </a:cubicBezTo>
                <a:cubicBezTo>
                  <a:pt x="5905" y="56414"/>
                  <a:pt x="6221" y="56433"/>
                  <a:pt x="6536" y="56433"/>
                </a:cubicBezTo>
                <a:cubicBezTo>
                  <a:pt x="10720" y="56433"/>
                  <a:pt x="14754" y="53082"/>
                  <a:pt x="15342" y="48904"/>
                </a:cubicBezTo>
                <a:cubicBezTo>
                  <a:pt x="15692" y="46402"/>
                  <a:pt x="15003" y="43634"/>
                  <a:pt x="16316" y="41477"/>
                </a:cubicBezTo>
                <a:cubicBezTo>
                  <a:pt x="17100" y="40184"/>
                  <a:pt x="18477" y="39366"/>
                  <a:pt x="19388" y="38158"/>
                </a:cubicBezTo>
                <a:cubicBezTo>
                  <a:pt x="20732" y="36373"/>
                  <a:pt x="20891" y="33891"/>
                  <a:pt x="20222" y="31757"/>
                </a:cubicBezTo>
                <a:cubicBezTo>
                  <a:pt x="19553" y="29626"/>
                  <a:pt x="18154" y="27796"/>
                  <a:pt x="16599" y="26189"/>
                </a:cubicBezTo>
                <a:cubicBezTo>
                  <a:pt x="15404" y="24954"/>
                  <a:pt x="14094" y="23812"/>
                  <a:pt x="13108" y="22404"/>
                </a:cubicBezTo>
                <a:cubicBezTo>
                  <a:pt x="12123" y="20996"/>
                  <a:pt x="11479" y="19239"/>
                  <a:pt x="11831" y="17557"/>
                </a:cubicBezTo>
                <a:cubicBezTo>
                  <a:pt x="12213" y="15738"/>
                  <a:pt x="13649" y="14364"/>
                  <a:pt x="14782" y="12889"/>
                </a:cubicBezTo>
                <a:cubicBezTo>
                  <a:pt x="16271" y="10949"/>
                  <a:pt x="17335" y="8440"/>
                  <a:pt x="16712" y="6075"/>
                </a:cubicBezTo>
                <a:cubicBezTo>
                  <a:pt x="16200" y="4125"/>
                  <a:pt x="14618" y="2610"/>
                  <a:pt x="12852" y="1637"/>
                </a:cubicBezTo>
                <a:cubicBezTo>
                  <a:pt x="11217" y="735"/>
                  <a:pt x="8767" y="1"/>
                  <a:pt x="6515" y="1"/>
                </a:cubicBezTo>
                <a:close/>
              </a:path>
            </a:pathLst>
          </a:custGeom>
          <a:solidFill>
            <a:schemeClr val="bg1">
              <a:lumMod val="85000"/>
              <a:alpha val="6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889809" y="3325550"/>
            <a:ext cx="4905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What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should be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Unique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Social Impact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Proposition 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of this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company?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348" y="2596126"/>
            <a:ext cx="562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Board/CEO – USIP </a:t>
            </a:r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MATCHING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2433" y="830707"/>
            <a:ext cx="410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Level One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715348" y="2426534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50">
                        <a14:foregroundMark x1="79500" y1="72771" x2="79500" y2="72771"/>
                        <a14:foregroundMark x1="80417" y1="85510" x2="80417" y2="85510"/>
                        <a14:foregroundMark x1="83167" y1="70541" x2="83167" y2="70541"/>
                        <a14:foregroundMark x1="83083" y1="76274" x2="83083" y2="76274"/>
                        <a14:foregroundMark x1="93417" y1="88694" x2="93417" y2="88694"/>
                        <a14:foregroundMark x1="95000" y1="91242" x2="95000" y2="91242"/>
                        <a14:foregroundMark x1="53000" y1="8439" x2="53000" y2="8439"/>
                        <a14:foregroundMark x1="51917" y1="18949" x2="51917" y2="18949"/>
                        <a14:foregroundMark x1="31417" y1="5414" x2="31417" y2="5414"/>
                        <a14:foregroundMark x1="31583" y1="13057" x2="31583" y2="13057"/>
                        <a14:foregroundMark x1="31583" y1="9076" x2="31583" y2="159"/>
                        <a14:foregroundMark x1="46667" y1="29936" x2="48333" y2="35987"/>
                        <a14:foregroundMark x1="51750" y1="27866" x2="51750" y2="27866"/>
                        <a14:foregroundMark x1="51250" y1="23567" x2="51250" y2="23567"/>
                        <a14:foregroundMark x1="53833" y1="31847" x2="53833" y2="31847"/>
                        <a14:foregroundMark x1="57750" y1="32325" x2="57750" y2="32325"/>
                        <a14:foregroundMark x1="55750" y1="32325" x2="55750" y2="32325"/>
                        <a14:foregroundMark x1="52583" y1="30414" x2="52583" y2="30414"/>
                        <a14:foregroundMark x1="51500" y1="27866" x2="51500" y2="27866"/>
                        <a14:foregroundMark x1="51083" y1="25955" x2="51083" y2="25955"/>
                        <a14:foregroundMark x1="51750" y1="23089" x2="51750" y2="23089"/>
                        <a14:foregroundMark x1="51500" y1="22293" x2="51500" y2="22293"/>
                        <a14:foregroundMark x1="54667" y1="32006" x2="54667" y2="32006"/>
                        <a14:foregroundMark x1="51667" y1="21656" x2="51667" y2="21656"/>
                        <a14:foregroundMark x1="51917" y1="26911" x2="51917" y2="26911"/>
                        <a14:foregroundMark x1="51917" y1="28025" x2="51917" y2="28025"/>
                        <a14:foregroundMark x1="52833" y1="30096" x2="52833" y2="30096"/>
                        <a14:foregroundMark x1="54333" y1="31369" x2="54333" y2="31369"/>
                        <a14:foregroundMark x1="94583" y1="92197" x2="94583" y2="92197"/>
                        <a14:foregroundMark x1="93250" y1="97771" x2="93250" y2="97771"/>
                        <a14:backgroundMark x1="54833" y1="26433" x2="54833" y2="26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35" y="1986337"/>
            <a:ext cx="6199772" cy="34363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50490" y="1387772"/>
            <a:ext cx="13438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D05765-C9FB-470A-8CCA-661BB4776184}"/>
              </a:ext>
            </a:extLst>
          </p:cNvPr>
          <p:cNvSpPr/>
          <p:nvPr/>
        </p:nvSpPr>
        <p:spPr>
          <a:xfrm>
            <a:off x="0" y="0"/>
            <a:ext cx="7685314" cy="6858000"/>
          </a:xfrm>
          <a:prstGeom prst="rect">
            <a:avLst/>
          </a:prstGeom>
          <a:solidFill>
            <a:srgbClr val="00C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3154BE9-4BE5-4B44-815C-A997B4F5AA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300202 w 12192000"/>
              <a:gd name="connsiteY0" fmla="*/ 2088245 h 6858000"/>
              <a:gd name="connsiteX1" fmla="*/ 4233753 w 12192000"/>
              <a:gd name="connsiteY1" fmla="*/ 2088644 h 6858000"/>
              <a:gd name="connsiteX2" fmla="*/ 3919053 w 12192000"/>
              <a:gd name="connsiteY2" fmla="*/ 2216100 h 6858000"/>
              <a:gd name="connsiteX3" fmla="*/ 3852477 w 12192000"/>
              <a:gd name="connsiteY3" fmla="*/ 2293164 h 6858000"/>
              <a:gd name="connsiteX4" fmla="*/ 3847893 w 12192000"/>
              <a:gd name="connsiteY4" fmla="*/ 2298471 h 6858000"/>
              <a:gd name="connsiteX5" fmla="*/ 2974137 w 12192000"/>
              <a:gd name="connsiteY5" fmla="*/ 2271217 h 6858000"/>
              <a:gd name="connsiteX6" fmla="*/ 2884769 w 12192000"/>
              <a:gd name="connsiteY6" fmla="*/ 2369802 h 6858000"/>
              <a:gd name="connsiteX7" fmla="*/ 2884015 w 12192000"/>
              <a:gd name="connsiteY7" fmla="*/ 2369307 h 6858000"/>
              <a:gd name="connsiteX8" fmla="*/ 2884734 w 12192000"/>
              <a:gd name="connsiteY8" fmla="*/ 2369840 h 6858000"/>
              <a:gd name="connsiteX9" fmla="*/ 2884540 w 12192000"/>
              <a:gd name="connsiteY9" fmla="*/ 2370055 h 6858000"/>
              <a:gd name="connsiteX10" fmla="*/ 1929261 w 12192000"/>
              <a:gd name="connsiteY10" fmla="*/ 2437438 h 6858000"/>
              <a:gd name="connsiteX11" fmla="*/ 1703569 w 12192000"/>
              <a:gd name="connsiteY11" fmla="*/ 2960279 h 6858000"/>
              <a:gd name="connsiteX12" fmla="*/ 1698819 w 12192000"/>
              <a:gd name="connsiteY12" fmla="*/ 2969841 h 6858000"/>
              <a:gd name="connsiteX13" fmla="*/ 1239808 w 12192000"/>
              <a:gd name="connsiteY13" fmla="*/ 3316541 h 6858000"/>
              <a:gd name="connsiteX14" fmla="*/ 1455309 w 12192000"/>
              <a:gd name="connsiteY14" fmla="*/ 3748771 h 6858000"/>
              <a:gd name="connsiteX15" fmla="*/ 1318344 w 12192000"/>
              <a:gd name="connsiteY15" fmla="*/ 4150069 h 6858000"/>
              <a:gd name="connsiteX16" fmla="*/ 1831966 w 12192000"/>
              <a:gd name="connsiteY16" fmla="*/ 4482800 h 6858000"/>
              <a:gd name="connsiteX17" fmla="*/ 3024091 w 12192000"/>
              <a:gd name="connsiteY17" fmla="*/ 4823891 h 6858000"/>
              <a:gd name="connsiteX18" fmla="*/ 3821320 w 12192000"/>
              <a:gd name="connsiteY18" fmla="*/ 5145533 h 6858000"/>
              <a:gd name="connsiteX19" fmla="*/ 4400232 w 12192000"/>
              <a:gd name="connsiteY19" fmla="*/ 4727192 h 6858000"/>
              <a:gd name="connsiteX20" fmla="*/ 5176981 w 12192000"/>
              <a:gd name="connsiteY20" fmla="*/ 4720678 h 6858000"/>
              <a:gd name="connsiteX21" fmla="*/ 5428570 w 12192000"/>
              <a:gd name="connsiteY21" fmla="*/ 4311768 h 6858000"/>
              <a:gd name="connsiteX22" fmla="*/ 6091826 w 12192000"/>
              <a:gd name="connsiteY22" fmla="*/ 3855852 h 6858000"/>
              <a:gd name="connsiteX23" fmla="*/ 5988711 w 12192000"/>
              <a:gd name="connsiteY23" fmla="*/ 3285420 h 6858000"/>
              <a:gd name="connsiteX24" fmla="*/ 6028464 w 12192000"/>
              <a:gd name="connsiteY24" fmla="*/ 2918515 h 6858000"/>
              <a:gd name="connsiteX25" fmla="*/ 5703641 w 12192000"/>
              <a:gd name="connsiteY25" fmla="*/ 2580357 h 6858000"/>
              <a:gd name="connsiteX26" fmla="*/ 5635228 w 12192000"/>
              <a:gd name="connsiteY26" fmla="*/ 2555899 h 6858000"/>
              <a:gd name="connsiteX27" fmla="*/ 5633510 w 12192000"/>
              <a:gd name="connsiteY27" fmla="*/ 2555285 h 6858000"/>
              <a:gd name="connsiteX28" fmla="*/ 5330671 w 12192000"/>
              <a:gd name="connsiteY28" fmla="*/ 2187023 h 6858000"/>
              <a:gd name="connsiteX29" fmla="*/ 4686368 w 12192000"/>
              <a:gd name="connsiteY29" fmla="*/ 2278496 h 6858000"/>
              <a:gd name="connsiteX30" fmla="*/ 4681222 w 12192000"/>
              <a:gd name="connsiteY30" fmla="*/ 2273516 h 6858000"/>
              <a:gd name="connsiteX31" fmla="*/ 4597958 w 12192000"/>
              <a:gd name="connsiteY31" fmla="*/ 2192936 h 6858000"/>
              <a:gd name="connsiteX32" fmla="*/ 4300202 w 12192000"/>
              <a:gd name="connsiteY32" fmla="*/ 2088245 h 6858000"/>
              <a:gd name="connsiteX33" fmla="*/ 0 w 12192000"/>
              <a:gd name="connsiteY33" fmla="*/ 0 h 6858000"/>
              <a:gd name="connsiteX34" fmla="*/ 12192000 w 12192000"/>
              <a:gd name="connsiteY34" fmla="*/ 0 h 6858000"/>
              <a:gd name="connsiteX35" fmla="*/ 12192000 w 12192000"/>
              <a:gd name="connsiteY35" fmla="*/ 6858000 h 6858000"/>
              <a:gd name="connsiteX36" fmla="*/ 0 w 12192000"/>
              <a:gd name="connsiteY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92000" h="6858000">
                <a:moveTo>
                  <a:pt x="4300202" y="2088245"/>
                </a:moveTo>
                <a:cubicBezTo>
                  <a:pt x="4278218" y="2087102"/>
                  <a:pt x="4256025" y="2087217"/>
                  <a:pt x="4233753" y="2088644"/>
                </a:cubicBezTo>
                <a:cubicBezTo>
                  <a:pt x="4112338" y="2096404"/>
                  <a:pt x="4000845" y="2142498"/>
                  <a:pt x="3919053" y="2216100"/>
                </a:cubicBezTo>
                <a:lnTo>
                  <a:pt x="3852477" y="2293164"/>
                </a:lnTo>
                <a:lnTo>
                  <a:pt x="3847893" y="2298471"/>
                </a:lnTo>
                <a:cubicBezTo>
                  <a:pt x="3608567" y="2070450"/>
                  <a:pt x="3208952" y="2069407"/>
                  <a:pt x="2974137" y="2271217"/>
                </a:cubicBezTo>
                <a:lnTo>
                  <a:pt x="2884769" y="2369802"/>
                </a:lnTo>
                <a:lnTo>
                  <a:pt x="2884015" y="2369307"/>
                </a:lnTo>
                <a:lnTo>
                  <a:pt x="2884734" y="2369840"/>
                </a:lnTo>
                <a:lnTo>
                  <a:pt x="2884540" y="2370055"/>
                </a:lnTo>
                <a:cubicBezTo>
                  <a:pt x="2583461" y="2195826"/>
                  <a:pt x="2185830" y="2223824"/>
                  <a:pt x="1929261" y="2437438"/>
                </a:cubicBezTo>
                <a:cubicBezTo>
                  <a:pt x="1766875" y="2572688"/>
                  <a:pt x="1684097" y="2764363"/>
                  <a:pt x="1703569" y="2960279"/>
                </a:cubicBezTo>
                <a:cubicBezTo>
                  <a:pt x="1702022" y="2963492"/>
                  <a:pt x="1700366" y="2966628"/>
                  <a:pt x="1698819" y="2969841"/>
                </a:cubicBezTo>
                <a:cubicBezTo>
                  <a:pt x="1469353" y="2977012"/>
                  <a:pt x="1278770" y="3120977"/>
                  <a:pt x="1239808" y="3316541"/>
                </a:cubicBezTo>
                <a:cubicBezTo>
                  <a:pt x="1206576" y="3483572"/>
                  <a:pt x="1291229" y="3653374"/>
                  <a:pt x="1455309" y="3748771"/>
                </a:cubicBezTo>
                <a:cubicBezTo>
                  <a:pt x="1329892" y="3851113"/>
                  <a:pt x="1277860" y="4003634"/>
                  <a:pt x="1318344" y="4150069"/>
                </a:cubicBezTo>
                <a:cubicBezTo>
                  <a:pt x="1374219" y="4352461"/>
                  <a:pt x="1591421" y="4493138"/>
                  <a:pt x="1831966" y="4482800"/>
                </a:cubicBezTo>
                <a:cubicBezTo>
                  <a:pt x="2054281" y="4863726"/>
                  <a:pt x="2592058" y="5017559"/>
                  <a:pt x="3024091" y="4823891"/>
                </a:cubicBezTo>
                <a:cubicBezTo>
                  <a:pt x="3188595" y="5063631"/>
                  <a:pt x="3506734" y="5191957"/>
                  <a:pt x="3821320" y="5145533"/>
                </a:cubicBezTo>
                <a:cubicBezTo>
                  <a:pt x="4088283" y="5106130"/>
                  <a:pt x="4308691" y="4946868"/>
                  <a:pt x="4400232" y="4727192"/>
                </a:cubicBezTo>
                <a:cubicBezTo>
                  <a:pt x="4635827" y="4871729"/>
                  <a:pt x="4950613" y="4869114"/>
                  <a:pt x="5176981" y="4720678"/>
                </a:cubicBezTo>
                <a:cubicBezTo>
                  <a:pt x="5325965" y="4622997"/>
                  <a:pt x="5417753" y="4473915"/>
                  <a:pt x="5428570" y="4311768"/>
                </a:cubicBezTo>
                <a:cubicBezTo>
                  <a:pt x="5738919" y="4291594"/>
                  <a:pt x="6001055" y="4111400"/>
                  <a:pt x="6091826" y="3855852"/>
                </a:cubicBezTo>
                <a:cubicBezTo>
                  <a:pt x="6160107" y="3663629"/>
                  <a:pt x="6122157" y="3453510"/>
                  <a:pt x="5988711" y="3285420"/>
                </a:cubicBezTo>
                <a:cubicBezTo>
                  <a:pt x="6053463" y="3172189"/>
                  <a:pt x="6067565" y="3041679"/>
                  <a:pt x="6028464" y="2918515"/>
                </a:cubicBezTo>
                <a:cubicBezTo>
                  <a:pt x="5981400" y="2770050"/>
                  <a:pt x="5861955" y="2647099"/>
                  <a:pt x="5703641" y="2580357"/>
                </a:cubicBezTo>
                <a:lnTo>
                  <a:pt x="5635228" y="2555899"/>
                </a:lnTo>
                <a:lnTo>
                  <a:pt x="5633510" y="2555285"/>
                </a:lnTo>
                <a:cubicBezTo>
                  <a:pt x="5609900" y="2397688"/>
                  <a:pt x="5496187" y="2259455"/>
                  <a:pt x="5330671" y="2187023"/>
                </a:cubicBezTo>
                <a:cubicBezTo>
                  <a:pt x="5113452" y="2091938"/>
                  <a:pt x="4851841" y="2129065"/>
                  <a:pt x="4686368" y="2278496"/>
                </a:cubicBezTo>
                <a:lnTo>
                  <a:pt x="4681222" y="2273516"/>
                </a:lnTo>
                <a:lnTo>
                  <a:pt x="4597958" y="2192936"/>
                </a:lnTo>
                <a:cubicBezTo>
                  <a:pt x="4514803" y="2131129"/>
                  <a:pt x="4410121" y="2093962"/>
                  <a:pt x="4300202" y="208824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3ECC552-7E89-4F7F-8FC7-58285FC65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5009349 w 12192000"/>
              <a:gd name="connsiteY0" fmla="*/ 1743626 h 6858000"/>
              <a:gd name="connsiteX1" fmla="*/ 4527791 w 12192000"/>
              <a:gd name="connsiteY1" fmla="*/ 1969618 h 6858000"/>
              <a:gd name="connsiteX2" fmla="*/ 4521568 w 12192000"/>
              <a:gd name="connsiteY2" fmla="*/ 1964917 h 6858000"/>
              <a:gd name="connsiteX3" fmla="*/ 4420886 w 12192000"/>
              <a:gd name="connsiteY3" fmla="*/ 1888874 h 6858000"/>
              <a:gd name="connsiteX4" fmla="*/ 4089400 w 12192000"/>
              <a:gd name="connsiteY4" fmla="*/ 1819352 h 6858000"/>
              <a:gd name="connsiteX5" fmla="*/ 4019122 w 12192000"/>
              <a:gd name="connsiteY5" fmla="*/ 1830055 h 6858000"/>
              <a:gd name="connsiteX6" fmla="*/ 3705836 w 12192000"/>
              <a:gd name="connsiteY6" fmla="*/ 2019276 h 6858000"/>
              <a:gd name="connsiteX7" fmla="*/ 3647358 w 12192000"/>
              <a:gd name="connsiteY7" fmla="*/ 2114583 h 6858000"/>
              <a:gd name="connsiteX8" fmla="*/ 3643332 w 12192000"/>
              <a:gd name="connsiteY8" fmla="*/ 2121145 h 6858000"/>
              <a:gd name="connsiteX9" fmla="*/ 2714174 w 12192000"/>
              <a:gd name="connsiteY9" fmla="*/ 2226014 h 6858000"/>
              <a:gd name="connsiteX10" fmla="*/ 2634920 w 12192000"/>
              <a:gd name="connsiteY10" fmla="*/ 2348584 h 6858000"/>
              <a:gd name="connsiteX11" fmla="*/ 2634044 w 12192000"/>
              <a:gd name="connsiteY11" fmla="*/ 2348154 h 6858000"/>
              <a:gd name="connsiteX12" fmla="*/ 2634889 w 12192000"/>
              <a:gd name="connsiteY12" fmla="*/ 2348632 h 6858000"/>
              <a:gd name="connsiteX13" fmla="*/ 2634716 w 12192000"/>
              <a:gd name="connsiteY13" fmla="*/ 2348899 h 6858000"/>
              <a:gd name="connsiteX14" fmla="*/ 1633994 w 12192000"/>
              <a:gd name="connsiteY14" fmla="*/ 2570770 h 6858000"/>
              <a:gd name="connsiteX15" fmla="*/ 1476473 w 12192000"/>
              <a:gd name="connsiteY15" fmla="*/ 3182471 h 6858000"/>
              <a:gd name="connsiteX16" fmla="*/ 1472933 w 12192000"/>
              <a:gd name="connsiteY16" fmla="*/ 3193755 h 6858000"/>
              <a:gd name="connsiteX17" fmla="*/ 1041014 w 12192000"/>
              <a:gd name="connsiteY17" fmla="*/ 3647154 h 6858000"/>
              <a:gd name="connsiteX18" fmla="*/ 1336413 w 12192000"/>
              <a:gd name="connsiteY18" fmla="*/ 4090750 h 6858000"/>
              <a:gd name="connsiteX19" fmla="*/ 1253894 w 12192000"/>
              <a:gd name="connsiteY19" fmla="*/ 4554651 h 6858000"/>
              <a:gd name="connsiteX20" fmla="*/ 1849382 w 12192000"/>
              <a:gd name="connsiteY20" fmla="*/ 4842430 h 6858000"/>
              <a:gd name="connsiteX21" fmla="*/ 3164401 w 12192000"/>
              <a:gd name="connsiteY21" fmla="*/ 5034648 h 6858000"/>
              <a:gd name="connsiteX22" fmla="*/ 4058374 w 12192000"/>
              <a:gd name="connsiteY22" fmla="*/ 5266395 h 6858000"/>
              <a:gd name="connsiteX23" fmla="*/ 4606064 w 12192000"/>
              <a:gd name="connsiteY23" fmla="*/ 4715437 h 6858000"/>
              <a:gd name="connsiteX24" fmla="*/ 5427277 w 12192000"/>
              <a:gd name="connsiteY24" fmla="*/ 4588293 h 6858000"/>
              <a:gd name="connsiteX25" fmla="*/ 5629947 w 12192000"/>
              <a:gd name="connsiteY25" fmla="*/ 4098292 h 6858000"/>
              <a:gd name="connsiteX26" fmla="*/ 6261069 w 12192000"/>
              <a:gd name="connsiteY26" fmla="*/ 3492854 h 6858000"/>
              <a:gd name="connsiteX27" fmla="*/ 6063124 w 12192000"/>
              <a:gd name="connsiteY27" fmla="*/ 2879424 h 6858000"/>
              <a:gd name="connsiteX28" fmla="*/ 6048092 w 12192000"/>
              <a:gd name="connsiteY28" fmla="*/ 2468480 h 6858000"/>
              <a:gd name="connsiteX29" fmla="*/ 5651613 w 12192000"/>
              <a:gd name="connsiteY29" fmla="*/ 2145558 h 6858000"/>
              <a:gd name="connsiteX30" fmla="*/ 5575387 w 12192000"/>
              <a:gd name="connsiteY30" fmla="*/ 2129138 h 6858000"/>
              <a:gd name="connsiteX31" fmla="*/ 5573473 w 12192000"/>
              <a:gd name="connsiteY31" fmla="*/ 2128726 h 6858000"/>
              <a:gd name="connsiteX32" fmla="*/ 5195578 w 12192000"/>
              <a:gd name="connsiteY32" fmla="*/ 1769193 h 6858000"/>
              <a:gd name="connsiteX33" fmla="*/ 5009349 w 12192000"/>
              <a:gd name="connsiteY33" fmla="*/ 1743626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5009349" y="1743626"/>
                </a:moveTo>
                <a:cubicBezTo>
                  <a:pt x="4822720" y="1745331"/>
                  <a:pt x="4641717" y="1826801"/>
                  <a:pt x="4527791" y="1969618"/>
                </a:cubicBezTo>
                <a:lnTo>
                  <a:pt x="4521568" y="1964917"/>
                </a:lnTo>
                <a:lnTo>
                  <a:pt x="4420886" y="1888874"/>
                </a:lnTo>
                <a:cubicBezTo>
                  <a:pt x="4323241" y="1833524"/>
                  <a:pt x="4206645" y="1808684"/>
                  <a:pt x="4089400" y="1819352"/>
                </a:cubicBezTo>
                <a:cubicBezTo>
                  <a:pt x="4065951" y="1821486"/>
                  <a:pt x="4042476" y="1825040"/>
                  <a:pt x="4019122" y="1830055"/>
                </a:cubicBezTo>
                <a:cubicBezTo>
                  <a:pt x="3891806" y="1857367"/>
                  <a:pt x="3780961" y="1925440"/>
                  <a:pt x="3705836" y="2019276"/>
                </a:cubicBezTo>
                <a:lnTo>
                  <a:pt x="3647358" y="2114583"/>
                </a:lnTo>
                <a:lnTo>
                  <a:pt x="3643332" y="2121145"/>
                </a:lnTo>
                <a:cubicBezTo>
                  <a:pt x="3354499" y="1906531"/>
                  <a:pt x="2931324" y="1967096"/>
                  <a:pt x="2714174" y="2226014"/>
                </a:cubicBezTo>
                <a:lnTo>
                  <a:pt x="2634920" y="2348584"/>
                </a:lnTo>
                <a:lnTo>
                  <a:pt x="2634044" y="2348154"/>
                </a:lnTo>
                <a:lnTo>
                  <a:pt x="2634889" y="2348632"/>
                </a:lnTo>
                <a:lnTo>
                  <a:pt x="2634716" y="2348899"/>
                </a:lnTo>
                <a:cubicBezTo>
                  <a:pt x="2288889" y="2203170"/>
                  <a:pt x="1872334" y="2295468"/>
                  <a:pt x="1633994" y="2570770"/>
                </a:cubicBezTo>
                <a:cubicBezTo>
                  <a:pt x="1483153" y="2745068"/>
                  <a:pt x="1425365" y="2969326"/>
                  <a:pt x="1476473" y="3182471"/>
                </a:cubicBezTo>
                <a:cubicBezTo>
                  <a:pt x="1475336" y="3186256"/>
                  <a:pt x="1474071" y="3189971"/>
                  <a:pt x="1472933" y="3193755"/>
                </a:cubicBezTo>
                <a:cubicBezTo>
                  <a:pt x="1231148" y="3237104"/>
                  <a:pt x="1051816" y="3425372"/>
                  <a:pt x="1041014" y="3647154"/>
                </a:cubicBezTo>
                <a:cubicBezTo>
                  <a:pt x="1031836" y="3836570"/>
                  <a:pt x="1147877" y="4010838"/>
                  <a:pt x="1336413" y="4090750"/>
                </a:cubicBezTo>
                <a:cubicBezTo>
                  <a:pt x="1219584" y="4223031"/>
                  <a:pt x="1188246" y="4399342"/>
                  <a:pt x="1253894" y="4554651"/>
                </a:cubicBezTo>
                <a:cubicBezTo>
                  <a:pt x="1344545" y="4769320"/>
                  <a:pt x="1596362" y="4890984"/>
                  <a:pt x="1849382" y="4842430"/>
                </a:cubicBezTo>
                <a:cubicBezTo>
                  <a:pt x="2144009" y="5228370"/>
                  <a:pt x="2737218" y="5315042"/>
                  <a:pt x="3164401" y="5034648"/>
                </a:cubicBezTo>
                <a:cubicBezTo>
                  <a:pt x="3375855" y="5273746"/>
                  <a:pt x="3732595" y="5366197"/>
                  <a:pt x="4058374" y="5266395"/>
                </a:cubicBezTo>
                <a:cubicBezTo>
                  <a:pt x="4334835" y="5181693"/>
                  <a:pt x="4543357" y="4971941"/>
                  <a:pt x="4606064" y="4715437"/>
                </a:cubicBezTo>
                <a:cubicBezTo>
                  <a:pt x="4877952" y="4838520"/>
                  <a:pt x="5210761" y="4787021"/>
                  <a:pt x="5427277" y="4588293"/>
                </a:cubicBezTo>
                <a:cubicBezTo>
                  <a:pt x="5569780" y="4457515"/>
                  <a:pt x="5643736" y="4278859"/>
                  <a:pt x="5629947" y="4098292"/>
                </a:cubicBezTo>
                <a:cubicBezTo>
                  <a:pt x="5955327" y="4028105"/>
                  <a:pt x="6204762" y="3788816"/>
                  <a:pt x="6261069" y="3492854"/>
                </a:cubicBezTo>
                <a:cubicBezTo>
                  <a:pt x="6303426" y="3270229"/>
                  <a:pt x="6230548" y="3044267"/>
                  <a:pt x="6063124" y="2879424"/>
                </a:cubicBezTo>
                <a:cubicBezTo>
                  <a:pt x="6114041" y="2744496"/>
                  <a:pt x="6108654" y="2598328"/>
                  <a:pt x="6048092" y="2468480"/>
                </a:cubicBezTo>
                <a:cubicBezTo>
                  <a:pt x="5975164" y="2311948"/>
                  <a:pt x="5829585" y="2194744"/>
                  <a:pt x="5651613" y="2145558"/>
                </a:cubicBezTo>
                <a:lnTo>
                  <a:pt x="5575387" y="2129138"/>
                </a:lnTo>
                <a:lnTo>
                  <a:pt x="5573473" y="2128726"/>
                </a:lnTo>
                <a:cubicBezTo>
                  <a:pt x="5523949" y="1958496"/>
                  <a:pt x="5382061" y="1823546"/>
                  <a:pt x="5195578" y="1769193"/>
                </a:cubicBezTo>
                <a:cubicBezTo>
                  <a:pt x="5134394" y="1751353"/>
                  <a:pt x="5071559" y="1743058"/>
                  <a:pt x="5009349" y="174362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8289" y="3119809"/>
            <a:ext cx="549099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</a:t>
            </a:r>
            <a:r>
              <a:rPr lang="en-GB" sz="2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hy are we doing so many impact initiatives and not globally known and recognized for any particular one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9739" y="1841092"/>
            <a:ext cx="562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Board/CEO – USIP Matching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2" name="Half Frame 71"/>
          <p:cNvSpPr/>
          <p:nvPr/>
        </p:nvSpPr>
        <p:spPr>
          <a:xfrm>
            <a:off x="6289739" y="1671500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13523" r="15583" b="12070"/>
          <a:stretch/>
        </p:blipFill>
        <p:spPr>
          <a:xfrm>
            <a:off x="214633" y="1467019"/>
            <a:ext cx="5860473" cy="4253345"/>
          </a:xfrm>
          <a:prstGeom prst="rect">
            <a:avLst/>
          </a:prstGeom>
        </p:spPr>
      </p:pic>
      <p:sp>
        <p:nvSpPr>
          <p:cNvPr id="73" name="Google Shape;274;p17"/>
          <p:cNvSpPr/>
          <p:nvPr/>
        </p:nvSpPr>
        <p:spPr>
          <a:xfrm>
            <a:off x="5780866" y="5318649"/>
            <a:ext cx="6411134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rgbClr val="FFCC00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9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120;p36"/>
          <p:cNvGrpSpPr/>
          <p:nvPr/>
        </p:nvGrpSpPr>
        <p:grpSpPr>
          <a:xfrm rot="16200000" flipH="1">
            <a:off x="6648832" y="1314832"/>
            <a:ext cx="6909625" cy="4176710"/>
            <a:chOff x="238125" y="693075"/>
            <a:chExt cx="7137450" cy="4314425"/>
          </a:xfrm>
          <a:solidFill>
            <a:srgbClr val="00C4CC"/>
          </a:solidFill>
        </p:grpSpPr>
        <p:sp>
          <p:nvSpPr>
            <p:cNvPr id="6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39680" y="2140083"/>
            <a:ext cx="588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PRE USIP </a:t>
            </a:r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IMPACT ANALYSIS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4662" y="659257"/>
            <a:ext cx="410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Level Two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845017" y="1946696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72719" y="1216322"/>
            <a:ext cx="13438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0610" y="3101832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has our previous </a:t>
            </a:r>
            <a:r>
              <a:rPr lang="en-GB" sz="2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scatter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shot social impact initiatives affected our brand, image, positioning, sales?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06;p13"/>
          <p:cNvSpPr/>
          <p:nvPr/>
        </p:nvSpPr>
        <p:spPr>
          <a:xfrm rot="5831300">
            <a:off x="-279723" y="-924577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rgbClr val="FFCC00">
              <a:alpha val="5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39" y="1643583"/>
            <a:ext cx="6894087" cy="40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;p8"/>
          <p:cNvSpPr/>
          <p:nvPr/>
        </p:nvSpPr>
        <p:spPr>
          <a:xfrm rot="5400000" flipH="1">
            <a:off x="-1490149" y="18503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22;p8"/>
          <p:cNvSpPr/>
          <p:nvPr/>
        </p:nvSpPr>
        <p:spPr>
          <a:xfrm rot="5400000" flipH="1">
            <a:off x="-1642549" y="16979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993793" y="1834934"/>
            <a:ext cx="512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PRE USIP Impact Analysis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5937521" y="1665342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9372" y="2947213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will the </a:t>
            </a:r>
            <a:r>
              <a:rPr lang="en-GB" sz="2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new consolidated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social impact proposition help us </a:t>
            </a:r>
            <a:r>
              <a:rPr lang="en-GB" sz="2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occupy spaces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 the minds of our consumers over the long term.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66" y="1499081"/>
            <a:ext cx="6323959" cy="50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4;p39"/>
          <p:cNvSpPr/>
          <p:nvPr/>
        </p:nvSpPr>
        <p:spPr>
          <a:xfrm rot="19379741">
            <a:off x="6890113" y="1560052"/>
            <a:ext cx="5092338" cy="4804206"/>
          </a:xfrm>
          <a:custGeom>
            <a:avLst/>
            <a:gdLst/>
            <a:ahLst/>
            <a:cxnLst/>
            <a:rect l="l" t="t" r="r" b="b"/>
            <a:pathLst>
              <a:path w="27076" h="25544" extrusionOk="0">
                <a:moveTo>
                  <a:pt x="8431" y="435"/>
                </a:moveTo>
                <a:cubicBezTo>
                  <a:pt x="3664" y="435"/>
                  <a:pt x="491" y="3040"/>
                  <a:pt x="275" y="6741"/>
                </a:cubicBezTo>
                <a:cubicBezTo>
                  <a:pt x="0" y="11316"/>
                  <a:pt x="6005" y="11921"/>
                  <a:pt x="5587" y="18057"/>
                </a:cubicBezTo>
                <a:cubicBezTo>
                  <a:pt x="5241" y="22899"/>
                  <a:pt x="6633" y="25544"/>
                  <a:pt x="10534" y="25544"/>
                </a:cubicBezTo>
                <a:cubicBezTo>
                  <a:pt x="10726" y="25544"/>
                  <a:pt x="10925" y="25537"/>
                  <a:pt x="11129" y="25524"/>
                </a:cubicBezTo>
                <a:cubicBezTo>
                  <a:pt x="18783" y="25019"/>
                  <a:pt x="27075" y="17695"/>
                  <a:pt x="26987" y="10359"/>
                </a:cubicBezTo>
                <a:cubicBezTo>
                  <a:pt x="26844" y="0"/>
                  <a:pt x="19751" y="3024"/>
                  <a:pt x="12691" y="1056"/>
                </a:cubicBezTo>
                <a:cubicBezTo>
                  <a:pt x="11170" y="632"/>
                  <a:pt x="9740" y="435"/>
                  <a:pt x="8431" y="435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24;p39"/>
          <p:cNvSpPr/>
          <p:nvPr/>
        </p:nvSpPr>
        <p:spPr>
          <a:xfrm rot="19379741">
            <a:off x="6890113" y="1307640"/>
            <a:ext cx="5092338" cy="4804206"/>
          </a:xfrm>
          <a:custGeom>
            <a:avLst/>
            <a:gdLst/>
            <a:ahLst/>
            <a:cxnLst/>
            <a:rect l="l" t="t" r="r" b="b"/>
            <a:pathLst>
              <a:path w="27076" h="25544" extrusionOk="0">
                <a:moveTo>
                  <a:pt x="8431" y="435"/>
                </a:moveTo>
                <a:cubicBezTo>
                  <a:pt x="3664" y="435"/>
                  <a:pt x="491" y="3040"/>
                  <a:pt x="275" y="6741"/>
                </a:cubicBezTo>
                <a:cubicBezTo>
                  <a:pt x="0" y="11316"/>
                  <a:pt x="6005" y="11921"/>
                  <a:pt x="5587" y="18057"/>
                </a:cubicBezTo>
                <a:cubicBezTo>
                  <a:pt x="5241" y="22899"/>
                  <a:pt x="6633" y="25544"/>
                  <a:pt x="10534" y="25544"/>
                </a:cubicBezTo>
                <a:cubicBezTo>
                  <a:pt x="10726" y="25544"/>
                  <a:pt x="10925" y="25537"/>
                  <a:pt x="11129" y="25524"/>
                </a:cubicBezTo>
                <a:cubicBezTo>
                  <a:pt x="18783" y="25019"/>
                  <a:pt x="27075" y="17695"/>
                  <a:pt x="26987" y="10359"/>
                </a:cubicBezTo>
                <a:cubicBezTo>
                  <a:pt x="26844" y="0"/>
                  <a:pt x="19751" y="3024"/>
                  <a:pt x="12691" y="1056"/>
                </a:cubicBezTo>
                <a:cubicBezTo>
                  <a:pt x="11170" y="632"/>
                  <a:pt x="9740" y="435"/>
                  <a:pt x="8431" y="435"/>
                </a:cubicBezTo>
                <a:close/>
              </a:path>
            </a:pathLst>
          </a:custGeom>
          <a:solidFill>
            <a:srgbClr val="00C4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57558" y="2074085"/>
            <a:ext cx="469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USIP Culture Infusion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203" y="617054"/>
            <a:ext cx="410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Level Three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957558" y="1904493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85260" y="1174119"/>
            <a:ext cx="13438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5933" y="3041098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can we mobilize the whole organization around this new USIP </a:t>
            </a:r>
            <a:r>
              <a:rPr lang="en-GB" sz="2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framework and strategy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97" y="1307500"/>
            <a:ext cx="5120852" cy="53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12;p54"/>
          <p:cNvGrpSpPr/>
          <p:nvPr/>
        </p:nvGrpSpPr>
        <p:grpSpPr>
          <a:xfrm>
            <a:off x="5101779" y="3221432"/>
            <a:ext cx="7002552" cy="3587876"/>
            <a:chOff x="238125" y="693075"/>
            <a:chExt cx="7137450" cy="4314425"/>
          </a:xfrm>
          <a:solidFill>
            <a:srgbClr val="00C4CC"/>
          </a:solidFill>
        </p:grpSpPr>
        <p:sp>
          <p:nvSpPr>
            <p:cNvPr id="3" name="Google Shape;3913;p54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914;p54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25675" y="2015346"/>
            <a:ext cx="469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USIP Culture Infusion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1025675" y="1845754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62" y="2956090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GB" sz="2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ow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can we attract and keep new talent based on this </a:t>
            </a:r>
            <a:r>
              <a:rPr lang="en-GB" sz="2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USIP. Talents who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are connected to our organization beyond monetary reasons.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62" r="90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15312"/>
          <a:stretch/>
        </p:blipFill>
        <p:spPr>
          <a:xfrm>
            <a:off x="5261810" y="1752691"/>
            <a:ext cx="6946231" cy="4953000"/>
          </a:xfrm>
          <a:prstGeom prst="rect">
            <a:avLst/>
          </a:prstGeom>
        </p:spPr>
      </p:pic>
      <p:sp>
        <p:nvSpPr>
          <p:cNvPr id="16" name="Google Shape;149;p10"/>
          <p:cNvSpPr/>
          <p:nvPr/>
        </p:nvSpPr>
        <p:spPr>
          <a:xfrm>
            <a:off x="9095874" y="0"/>
            <a:ext cx="3080083" cy="1506733"/>
          </a:xfrm>
          <a:custGeom>
            <a:avLst/>
            <a:gdLst/>
            <a:ahLst/>
            <a:cxnLst/>
            <a:rect l="l" t="t" r="r" b="b"/>
            <a:pathLst>
              <a:path w="53035" h="31838" extrusionOk="0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06;p13"/>
          <p:cNvSpPr/>
          <p:nvPr/>
        </p:nvSpPr>
        <p:spPr>
          <a:xfrm rot="5831300">
            <a:off x="-279723" y="-924577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rgbClr val="FFCC00">
              <a:alpha val="5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2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22;p8"/>
          <p:cNvSpPr/>
          <p:nvPr/>
        </p:nvSpPr>
        <p:spPr>
          <a:xfrm rot="16200000" flipH="1" flipV="1">
            <a:off x="-1301926" y="1240673"/>
            <a:ext cx="7057142" cy="4453290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769422" y="2390100"/>
            <a:ext cx="469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USIP Project Design and Management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203" y="617054"/>
            <a:ext cx="410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Level Four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6629151" y="2147212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85260" y="1174119"/>
            <a:ext cx="13438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45015" y="3883295"/>
            <a:ext cx="554680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social impact project design and analysis, critical stakeholder immersion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22;p8"/>
          <p:cNvSpPr/>
          <p:nvPr/>
        </p:nvSpPr>
        <p:spPr>
          <a:xfrm rot="16200000" flipH="1" flipV="1">
            <a:off x="-1574969" y="1330395"/>
            <a:ext cx="7057142" cy="4396353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rgbClr val="00C4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0" y="2217924"/>
            <a:ext cx="6256777" cy="35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74;p17"/>
          <p:cNvSpPr/>
          <p:nvPr/>
        </p:nvSpPr>
        <p:spPr>
          <a:xfrm flipH="1">
            <a:off x="0" y="5370161"/>
            <a:ext cx="6411134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71578" y="856238"/>
            <a:ext cx="469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USIP Project Design and Management</a:t>
            </a:r>
            <a:endParaRPr lang="en-US" sz="32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631307" y="675342"/>
            <a:ext cx="457199" cy="485775"/>
          </a:xfrm>
          <a:prstGeom prst="halfFrame">
            <a:avLst>
              <a:gd name="adj1" fmla="val 18421"/>
              <a:gd name="adj2" fmla="val 159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632" y="2445418"/>
            <a:ext cx="5126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Robust content marketing strategy development and social capital formation tracking (telling our impact story and measuring how our impact story is occupying brand spaces in the minds of our consumers)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5" b="96763" l="349" r="99535">
                        <a14:foregroundMark x1="35000" y1="26576" x2="23605" y2="36116"/>
                        <a14:foregroundMark x1="20000" y1="35775" x2="28372" y2="39182"/>
                        <a14:foregroundMark x1="23023" y1="29131" x2="19302" y2="29642"/>
                        <a14:foregroundMark x1="29651" y1="15843" x2="30116" y2="18910"/>
                        <a14:foregroundMark x1="53721" y1="13969" x2="56512" y2="15332"/>
                        <a14:foregroundMark x1="68140" y1="9540" x2="66744" y2="19932"/>
                        <a14:foregroundMark x1="66163" y1="25894" x2="70349" y2="20273"/>
                        <a14:foregroundMark x1="73372" y1="18399" x2="73372" y2="18399"/>
                        <a14:foregroundMark x1="67907" y1="9540" x2="67907" y2="9540"/>
                        <a14:foregroundMark x1="63953" y1="8688" x2="63953" y2="8688"/>
                        <a14:foregroundMark x1="62209" y1="8859" x2="62209" y2="8859"/>
                        <a14:foregroundMark x1="61512" y1="13288" x2="61512" y2="13288"/>
                        <a14:foregroundMark x1="62093" y1="17717" x2="62093" y2="17717"/>
                        <a14:foregroundMark x1="63721" y1="10562" x2="63721" y2="10562"/>
                        <a14:foregroundMark x1="66977" y1="9540" x2="66977" y2="9540"/>
                        <a14:foregroundMark x1="61512" y1="10903" x2="61512" y2="10903"/>
                        <a14:foregroundMark x1="61512" y1="16354" x2="61512" y2="16354"/>
                        <a14:foregroundMark x1="75698" y1="25894" x2="75698" y2="25894"/>
                        <a14:foregroundMark x1="78488" y1="28109" x2="78488" y2="28109"/>
                        <a14:foregroundMark x1="78488" y1="35264" x2="78488" y2="35264"/>
                        <a14:foregroundMark x1="74302" y1="44974" x2="74302" y2="44974"/>
                        <a14:foregroundMark x1="71279" y1="50767" x2="71279" y2="50767"/>
                        <a14:foregroundMark x1="69767" y1="53322" x2="69070" y2="52641"/>
                        <a14:foregroundMark x1="70000" y1="52470" x2="70000" y2="52470"/>
                        <a14:foregroundMark x1="68256" y1="49915" x2="68256" y2="49915"/>
                        <a14:foregroundMark x1="80000" y1="54685" x2="80000" y2="54685"/>
                        <a14:foregroundMark x1="81860" y1="60477" x2="81860" y2="60477"/>
                        <a14:foregroundMark x1="73605" y1="67462" x2="73605" y2="67462"/>
                        <a14:foregroundMark x1="66744" y1="71891" x2="66744" y2="71891"/>
                        <a14:foregroundMark x1="71279" y1="67462" x2="71279" y2="67462"/>
                        <a14:foregroundMark x1="70349" y1="65928" x2="75814" y2="63714"/>
                        <a14:foregroundMark x1="76279" y1="48552" x2="76279" y2="52470"/>
                        <a14:foregroundMark x1="69070" y1="67632" x2="69070" y2="73254"/>
                        <a14:foregroundMark x1="60000" y1="12266" x2="41047" y2="25213"/>
                        <a14:foregroundMark x1="39884" y1="41567" x2="40233" y2="16184"/>
                        <a14:foregroundMark x1="59419" y1="8007" x2="43837" y2="11073"/>
                        <a14:foregroundMark x1="48372" y1="8007" x2="40465" y2="14651"/>
                        <a14:foregroundMark x1="25698" y1="44974" x2="30814" y2="63714"/>
                        <a14:foregroundMark x1="35581" y1="69336" x2="34186" y2="70528"/>
                        <a14:foregroundMark x1="51279" y1="80068" x2="51047" y2="90460"/>
                        <a14:foregroundMark x1="14884" y1="28620" x2="14186" y2="26065"/>
                        <a14:foregroundMark x1="73605" y1="16865" x2="75116" y2="18569"/>
                        <a14:foregroundMark x1="72442" y1="16695" x2="72442" y2="16695"/>
                        <a14:foregroundMark x1="77209" y1="18058" x2="77209" y2="18058"/>
                        <a14:foregroundMark x1="86860" y1="67121" x2="86860" y2="67121"/>
                        <a14:foregroundMark x1="81860" y1="66269" x2="81860" y2="66269"/>
                        <a14:foregroundMark x1="45581" y1="8348" x2="45581" y2="8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4009" r="9205"/>
          <a:stretch/>
        </p:blipFill>
        <p:spPr>
          <a:xfrm>
            <a:off x="5811864" y="2018695"/>
            <a:ext cx="6354428" cy="5177690"/>
          </a:xfrm>
          <a:prstGeom prst="rect">
            <a:avLst/>
          </a:prstGeom>
        </p:spPr>
      </p:pic>
      <p:sp>
        <p:nvSpPr>
          <p:cNvPr id="17" name="Google Shape;149;p10"/>
          <p:cNvSpPr/>
          <p:nvPr/>
        </p:nvSpPr>
        <p:spPr>
          <a:xfrm>
            <a:off x="9095874" y="0"/>
            <a:ext cx="3080083" cy="1506733"/>
          </a:xfrm>
          <a:custGeom>
            <a:avLst/>
            <a:gdLst/>
            <a:ahLst/>
            <a:cxnLst/>
            <a:rect l="l" t="t" r="r" b="b"/>
            <a:pathLst>
              <a:path w="53035" h="31838" extrusionOk="0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3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9379</TotalTime>
  <Words>231</Words>
  <Application>Microsoft Office PowerPoint</Application>
  <PresentationFormat>Custom</PresentationFormat>
  <Paragraphs>27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NOEL AKPATA</cp:lastModifiedBy>
  <cp:revision>65</cp:revision>
  <dcterms:created xsi:type="dcterms:W3CDTF">2020-07-06T03:05:41Z</dcterms:created>
  <dcterms:modified xsi:type="dcterms:W3CDTF">2020-07-14T19:11:22Z</dcterms:modified>
</cp:coreProperties>
</file>